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</p:sldIdLst>
  <p:sldSz cx="10799763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05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125221"/>
            <a:ext cx="8099822" cy="2393680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611210"/>
            <a:ext cx="8099822" cy="1659978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5A89C58-6530-4BEC-B9B4-1148356498D5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9C412E-FF4D-42E5-84EA-740F728A2C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26501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558C4E3-2F49-43D7-B091-BBDD9A4B920A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BA64EC-3D1C-4D45-A4CE-BE5E5B4BB3C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575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6055"/>
            <a:ext cx="2328699" cy="582663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6055"/>
            <a:ext cx="6851100" cy="58266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5E54D59-D9EB-4CC8-9F17-E1D1BAC8AC18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DB45F7-9046-439B-9E40-9B32DF4FC58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713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454A4E7-64E3-4920-BF76-DBA868578F9B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7DE69C-E35B-4C8C-B29D-D8713CACCA0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24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14092"/>
            <a:ext cx="9314796" cy="2860001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601150"/>
            <a:ext cx="9314796" cy="1504007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8CBB087-0151-48AB-BBC7-CEA76DD26E5D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D02473-BE50-4E88-86AC-7255297AAB28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71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30274"/>
            <a:ext cx="4589899" cy="436241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30274"/>
            <a:ext cx="4589899" cy="436241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6A236DF-3340-44DB-AED8-C5DCF62A38D3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41F4B2-CBF5-404C-9D1C-7C0944B68CC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2407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6055"/>
            <a:ext cx="9314796" cy="1328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85444"/>
            <a:ext cx="4568806" cy="826010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511454"/>
            <a:ext cx="4568806" cy="369397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85444"/>
            <a:ext cx="4591306" cy="826010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511454"/>
            <a:ext cx="4591306" cy="369397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3FDD07F-7E48-45DB-BCB9-47D647F07A06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01AE10-F8FB-4309-BBA7-58679A47924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95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A33A3B5-5C93-4EAE-9C3B-73E63B3C0FC8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57D4CD-6AFD-48F7-AD08-6DFFAB13B317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155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B7746AB-961F-45E0-AADE-E46D2A419D18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526E75-A989-43AE-9A45-24D8F72021D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3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8364"/>
            <a:ext cx="3483204" cy="1604275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9940"/>
            <a:ext cx="5467380" cy="4886035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62639"/>
            <a:ext cx="3483204" cy="3821294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9701DA-CCD6-49AE-BE40-D387249416DF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B426B2-1D29-42D1-AD99-D39AFD41D37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360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8364"/>
            <a:ext cx="3483204" cy="1604275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9940"/>
            <a:ext cx="5467380" cy="4886035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62639"/>
            <a:ext cx="3483204" cy="3821294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1992CC1-4714-4BCE-A48B-8B6E9C877E86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66F041-6155-4659-8AD2-A11734E6F5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030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66055"/>
            <a:ext cx="9314796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830274"/>
            <a:ext cx="9314796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372536"/>
            <a:ext cx="2429947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BE7EC670-B2EF-412B-8C28-83D682CC1C39}" type="datetime1">
              <a:rPr lang="fr-CA" smtClean="0"/>
              <a:pPr lvl="0"/>
              <a:t>2022-02-21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372536"/>
            <a:ext cx="3644920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372536"/>
            <a:ext cx="2429947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CCE78156-E2BC-4AF9-92F8-37D1FBD5B2C8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4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droite 4">
            <a:extLst>
              <a:ext uri="{FF2B5EF4-FFF2-40B4-BE49-F238E27FC236}">
                <a16:creationId xmlns:a16="http://schemas.microsoft.com/office/drawing/2014/main" id="{A9B299FB-4772-4BA3-9B3B-6E7843E65615}"/>
              </a:ext>
            </a:extLst>
          </p:cNvPr>
          <p:cNvSpPr/>
          <p:nvPr/>
        </p:nvSpPr>
        <p:spPr>
          <a:xfrm>
            <a:off x="1431168" y="2194774"/>
            <a:ext cx="1117602" cy="329152"/>
          </a:xfrm>
          <a:custGeom>
            <a:avLst>
              <a:gd name="f0" fmla="val 1874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81492" tIns="40745" rIns="81492" bIns="40745" anchor="ctr" anchorCtr="1" compatLnSpc="1">
            <a:noAutofit/>
          </a:bodyPr>
          <a:lstStyle/>
          <a:p>
            <a:pPr algn="ctr"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CA" sz="1604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id="{D60D0F02-AA74-4410-A9C9-6F5861DC9AE1}"/>
              </a:ext>
            </a:extLst>
          </p:cNvPr>
          <p:cNvSpPr txBox="1"/>
          <p:nvPr/>
        </p:nvSpPr>
        <p:spPr>
          <a:xfrm>
            <a:off x="1441572" y="1893056"/>
            <a:ext cx="1057449" cy="30170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492" tIns="40745" rIns="81492" bIns="40745" anchor="t" anchorCtr="0" compatLnSpc="1">
            <a:spAutoFit/>
          </a:bodyPr>
          <a:lstStyle/>
          <a:p>
            <a:pPr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CA" sz="1426" b="1">
                <a:solidFill>
                  <a:srgbClr val="000000"/>
                </a:solidFill>
                <a:latin typeface="Arial" pitchFamily="34"/>
                <a:cs typeface="Arial" pitchFamily="34"/>
              </a:rPr>
              <a:t>Extraction</a:t>
            </a:r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05BEC1F4-D412-48AE-A691-6438B3620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021534"/>
              </p:ext>
            </p:extLst>
          </p:nvPr>
        </p:nvGraphicFramePr>
        <p:xfrm>
          <a:off x="4914146" y="65988"/>
          <a:ext cx="5794704" cy="3961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MestReNova" r:id="rId3" imgW="10355686" imgH="6111224" progId="MestReNova.Document.1">
                  <p:embed/>
                </p:oleObj>
              </mc:Choice>
              <mc:Fallback>
                <p:oleObj name="MestReNova" r:id="rId3" imgW="10355686" imgH="6111224" progId="MestReNova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4146" y="65988"/>
                        <a:ext cx="5794704" cy="3961261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17">
            <a:extLst>
              <a:ext uri="{FF2B5EF4-FFF2-40B4-BE49-F238E27FC236}">
                <a16:creationId xmlns:a16="http://schemas.microsoft.com/office/drawing/2014/main" id="{3EC81874-0ECE-46D6-BEA0-E106181374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96829" y="3997930"/>
            <a:ext cx="3788887" cy="21943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ZoneTexte 19">
            <a:extLst>
              <a:ext uri="{FF2B5EF4-FFF2-40B4-BE49-F238E27FC236}">
                <a16:creationId xmlns:a16="http://schemas.microsoft.com/office/drawing/2014/main" id="{1FE6127A-21DE-439B-A281-8D02ED938188}"/>
              </a:ext>
            </a:extLst>
          </p:cNvPr>
          <p:cNvSpPr txBox="1"/>
          <p:nvPr/>
        </p:nvSpPr>
        <p:spPr>
          <a:xfrm>
            <a:off x="6596941" y="5944509"/>
            <a:ext cx="3104799" cy="576011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81492" tIns="40745" rIns="81492" bIns="40745" anchor="t" anchorCtr="1" compatLnSpc="1">
            <a:spAutoFit/>
          </a:bodyPr>
          <a:lstStyle/>
          <a:p>
            <a:pPr algn="ctr"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604" dirty="0">
                <a:solidFill>
                  <a:srgbClr val="000000"/>
                </a:solidFill>
                <a:latin typeface="Arial" pitchFamily="34"/>
                <a:cs typeface="Arial" pitchFamily="34"/>
              </a:rPr>
              <a:t>Partial chemical structure of </a:t>
            </a:r>
            <a:r>
              <a:rPr lang="en-CA" sz="1604" i="1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α</a:t>
            </a:r>
            <a:r>
              <a:rPr lang="en-CA" sz="1604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-(1→6) </a:t>
            </a:r>
            <a:r>
              <a:rPr lang="en-CA" sz="1604" kern="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heteroglucan</a:t>
            </a:r>
            <a:endParaRPr lang="fr-CA" sz="1604" kern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ZoneTexte 24">
            <a:extLst>
              <a:ext uri="{FF2B5EF4-FFF2-40B4-BE49-F238E27FC236}">
                <a16:creationId xmlns:a16="http://schemas.microsoft.com/office/drawing/2014/main" id="{38774024-1291-4FD1-BDAF-EC4CBCD8BC2A}"/>
              </a:ext>
            </a:extLst>
          </p:cNvPr>
          <p:cNvSpPr txBox="1"/>
          <p:nvPr/>
        </p:nvSpPr>
        <p:spPr>
          <a:xfrm>
            <a:off x="4126361" y="1878915"/>
            <a:ext cx="917987" cy="30170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492" tIns="40745" rIns="81492" bIns="40745" anchor="t" anchorCtr="0" compatLnSpc="1">
            <a:spAutoFit/>
          </a:bodyPr>
          <a:lstStyle/>
          <a:p>
            <a:pPr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CA" sz="1426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Isolation</a:t>
            </a:r>
          </a:p>
        </p:txBody>
      </p:sp>
      <p:sp>
        <p:nvSpPr>
          <p:cNvPr id="8" name="ZoneTexte 25">
            <a:extLst>
              <a:ext uri="{FF2B5EF4-FFF2-40B4-BE49-F238E27FC236}">
                <a16:creationId xmlns:a16="http://schemas.microsoft.com/office/drawing/2014/main" id="{B2B71F25-7281-4ABF-AEA7-5E3AC2FA67A8}"/>
              </a:ext>
            </a:extLst>
          </p:cNvPr>
          <p:cNvSpPr txBox="1"/>
          <p:nvPr/>
        </p:nvSpPr>
        <p:spPr>
          <a:xfrm>
            <a:off x="3889492" y="2542710"/>
            <a:ext cx="1594667" cy="5211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492" tIns="40745" rIns="81492" bIns="40745" anchor="t" anchorCtr="1" compatLnSpc="1">
            <a:spAutoFit/>
          </a:bodyPr>
          <a:lstStyle/>
          <a:p>
            <a:pPr algn="ctr"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426" b="1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Structural characterization </a:t>
            </a:r>
            <a:endParaRPr lang="fr-CA" sz="1426" b="1" kern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9" name="Flèche : bas 26">
            <a:extLst>
              <a:ext uri="{FF2B5EF4-FFF2-40B4-BE49-F238E27FC236}">
                <a16:creationId xmlns:a16="http://schemas.microsoft.com/office/drawing/2014/main" id="{8171C10D-AF87-4E45-96F3-63A4B61E5F16}"/>
              </a:ext>
            </a:extLst>
          </p:cNvPr>
          <p:cNvSpPr/>
          <p:nvPr/>
        </p:nvSpPr>
        <p:spPr>
          <a:xfrm>
            <a:off x="3094052" y="3275917"/>
            <a:ext cx="423088" cy="554077"/>
          </a:xfrm>
          <a:custGeom>
            <a:avLst>
              <a:gd name="f0" fmla="val 1640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81492" tIns="40745" rIns="81492" bIns="40745" anchor="ctr" anchorCtr="1" compatLnSpc="1">
            <a:noAutofit/>
          </a:bodyPr>
          <a:lstStyle/>
          <a:p>
            <a:pPr algn="ctr"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CA" sz="1604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ZoneTexte 27">
            <a:extLst>
              <a:ext uri="{FF2B5EF4-FFF2-40B4-BE49-F238E27FC236}">
                <a16:creationId xmlns:a16="http://schemas.microsoft.com/office/drawing/2014/main" id="{69F1B6DB-C707-40F0-B33D-0DBE0D509F6F}"/>
              </a:ext>
            </a:extLst>
          </p:cNvPr>
          <p:cNvSpPr txBox="1"/>
          <p:nvPr/>
        </p:nvSpPr>
        <p:spPr>
          <a:xfrm>
            <a:off x="1924020" y="5857904"/>
            <a:ext cx="2545562" cy="3017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492" tIns="40745" rIns="81492" bIns="40745" anchor="t" anchorCtr="0" compatLnSpc="1">
            <a:spAutoFit/>
          </a:bodyPr>
          <a:lstStyle/>
          <a:p>
            <a:pPr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CA" sz="1426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Anti-</a:t>
            </a:r>
            <a:r>
              <a:rPr lang="fr-CA" sz="1426" b="1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inflammatory</a:t>
            </a:r>
            <a:r>
              <a:rPr lang="fr-CA" sz="1426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fr-CA" sz="1426" b="1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activity</a:t>
            </a:r>
            <a:endParaRPr lang="fr-CA" sz="1426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1" name="ZoneTexte 28">
            <a:extLst>
              <a:ext uri="{FF2B5EF4-FFF2-40B4-BE49-F238E27FC236}">
                <a16:creationId xmlns:a16="http://schemas.microsoft.com/office/drawing/2014/main" id="{38FECF36-DFA2-407E-8F69-CA3350371953}"/>
              </a:ext>
            </a:extLst>
          </p:cNvPr>
          <p:cNvSpPr txBox="1"/>
          <p:nvPr/>
        </p:nvSpPr>
        <p:spPr>
          <a:xfrm>
            <a:off x="0" y="3049978"/>
            <a:ext cx="1697046" cy="30170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492" tIns="40745" rIns="81492" bIns="40745" anchor="t" anchorCtr="0" compatLnSpc="1">
            <a:spAutoFit/>
          </a:bodyPr>
          <a:lstStyle/>
          <a:p>
            <a:pPr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CA" sz="1426" b="1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Sugar </a:t>
            </a:r>
            <a:r>
              <a:rPr lang="fr-CA" sz="1426" b="1" kern="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maple</a:t>
            </a:r>
            <a:r>
              <a:rPr lang="fr-CA" sz="1426" b="1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fr-CA" sz="1426" b="1" kern="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bark</a:t>
            </a:r>
            <a:endParaRPr lang="fr-CA" sz="1426" b="1" kern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2" name="Flèche : courbe vers le bas 29">
            <a:extLst>
              <a:ext uri="{FF2B5EF4-FFF2-40B4-BE49-F238E27FC236}">
                <a16:creationId xmlns:a16="http://schemas.microsoft.com/office/drawing/2014/main" id="{2F898DD7-E1F4-4508-9FE3-AEAE2728A2F1}"/>
              </a:ext>
            </a:extLst>
          </p:cNvPr>
          <p:cNvSpPr/>
          <p:nvPr/>
        </p:nvSpPr>
        <p:spPr>
          <a:xfrm rot="11240435">
            <a:off x="3916493" y="6224098"/>
            <a:ext cx="2653448" cy="59284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25000"/>
              <a:gd name="f10" fmla="val 50000"/>
              <a:gd name="f11" fmla="+- 0 0 -360"/>
              <a:gd name="f12" fmla="+- 0 0 -180"/>
              <a:gd name="f13" fmla="+- 0 0 -90"/>
              <a:gd name="f14" fmla="abs f4"/>
              <a:gd name="f15" fmla="abs f5"/>
              <a:gd name="f16" fmla="abs f6"/>
              <a:gd name="f17" fmla="*/ f11 f0 1"/>
              <a:gd name="f18" fmla="*/ f12 f0 1"/>
              <a:gd name="f19" fmla="*/ f13 f0 1"/>
              <a:gd name="f20" fmla="?: f14 f4 1"/>
              <a:gd name="f21" fmla="?: f15 f5 1"/>
              <a:gd name="f22" fmla="?: f16 f6 1"/>
              <a:gd name="f23" fmla="*/ f17 1 f3"/>
              <a:gd name="f24" fmla="*/ f18 1 f3"/>
              <a:gd name="f25" fmla="*/ f19 1 f3"/>
              <a:gd name="f26" fmla="*/ f20 1 21600"/>
              <a:gd name="f27" fmla="*/ f21 1 21600"/>
              <a:gd name="f28" fmla="*/ 21600 f20 1"/>
              <a:gd name="f29" fmla="*/ 21600 f21 1"/>
              <a:gd name="f30" fmla="+- f23 0 f1"/>
              <a:gd name="f31" fmla="+- f24 0 f1"/>
              <a:gd name="f32" fmla="+- f25 0 f1"/>
              <a:gd name="f33" fmla="min f27 f26"/>
              <a:gd name="f34" fmla="*/ f28 1 f22"/>
              <a:gd name="f35" fmla="*/ f29 1 f22"/>
              <a:gd name="f36" fmla="val f34"/>
              <a:gd name="f37" fmla="val f35"/>
              <a:gd name="f38" fmla="*/ f7 f33 1"/>
              <a:gd name="f39" fmla="+- f37 0 f7"/>
              <a:gd name="f40" fmla="+- f36 0 f7"/>
              <a:gd name="f41" fmla="*/ f36 f33 1"/>
              <a:gd name="f42" fmla="*/ f37 f33 1"/>
              <a:gd name="f43" fmla="*/ f40 1 2"/>
              <a:gd name="f44" fmla="min f40 f39"/>
              <a:gd name="f45" fmla="*/ f39 f39 1"/>
              <a:gd name="f46" fmla="*/ f39 f33 1"/>
              <a:gd name="f47" fmla="*/ f44 f9 1"/>
              <a:gd name="f48" fmla="*/ f44 f10 1"/>
              <a:gd name="f49" fmla="*/ f47 1 100000"/>
              <a:gd name="f50" fmla="*/ f48 1 100000"/>
              <a:gd name="f51" fmla="+- f49 f50 0"/>
              <a:gd name="f52" fmla="*/ f49 f49 1"/>
              <a:gd name="f53" fmla="+- f50 0 f49"/>
              <a:gd name="f54" fmla="*/ f50 1 2"/>
              <a:gd name="f55" fmla="+- f37 0 f49"/>
              <a:gd name="f56" fmla="+- 0 0 f49"/>
              <a:gd name="f57" fmla="*/ f49 1 2"/>
              <a:gd name="f58" fmla="*/ f51 1 4"/>
              <a:gd name="f59" fmla="+- f45 0 f52"/>
              <a:gd name="f60" fmla="*/ f53 1 2"/>
              <a:gd name="f61" fmla="+- f36 0 f54"/>
              <a:gd name="f62" fmla="+- 0 0 f57"/>
              <a:gd name="f63" fmla="+- 0 0 f56"/>
              <a:gd name="f64" fmla="*/ f55 f33 1"/>
              <a:gd name="f65" fmla="*/ f57 f33 1"/>
              <a:gd name="f66" fmla="+- f43 0 f58"/>
              <a:gd name="f67" fmla="sqrt f59"/>
              <a:gd name="f68" fmla="+- 0 0 f62"/>
              <a:gd name="f69" fmla="*/ f61 f33 1"/>
              <a:gd name="f70" fmla="*/ f66 2 1"/>
              <a:gd name="f71" fmla="+- f66 f49 0"/>
              <a:gd name="f72" fmla="*/ f67 f66 1"/>
              <a:gd name="f73" fmla="*/ f66 f33 1"/>
              <a:gd name="f74" fmla="*/ f70 f70 1"/>
              <a:gd name="f75" fmla="*/ f72 1 f39"/>
              <a:gd name="f76" fmla="+- f66 f71 0"/>
              <a:gd name="f77" fmla="*/ f71 f33 1"/>
              <a:gd name="f78" fmla="+- f74 0 f52"/>
              <a:gd name="f79" fmla="+- f66 f75 0"/>
              <a:gd name="f80" fmla="+- f71 f75 0"/>
              <a:gd name="f81" fmla="+- 0 0 f75"/>
              <a:gd name="f82" fmla="*/ f76 1 2"/>
              <a:gd name="f83" fmla="sqrt f78"/>
              <a:gd name="f84" fmla="+- f79 0 f60"/>
              <a:gd name="f85" fmla="+- f80 f60 0"/>
              <a:gd name="f86" fmla="+- 0 0 f81"/>
              <a:gd name="f87" fmla="*/ f79 f33 1"/>
              <a:gd name="f88" fmla="*/ f82 f33 1"/>
              <a:gd name="f89" fmla="*/ f83 f39 1"/>
              <a:gd name="f90" fmla="at2 f63 f86"/>
              <a:gd name="f91" fmla="*/ f84 f33 1"/>
              <a:gd name="f92" fmla="*/ f85 f33 1"/>
              <a:gd name="f93" fmla="+- f90 f1 0"/>
              <a:gd name="f94" fmla="*/ f89 1 f70"/>
              <a:gd name="f95" fmla="*/ f93 f8 1"/>
              <a:gd name="f96" fmla="+- f37 0 f94"/>
              <a:gd name="f97" fmla="+- 0 0 f94"/>
              <a:gd name="f98" fmla="*/ f95 1 f0"/>
              <a:gd name="f99" fmla="+- 0 0 f97"/>
              <a:gd name="f100" fmla="*/ f96 f33 1"/>
              <a:gd name="f101" fmla="+- 0 0 f98"/>
              <a:gd name="f102" fmla="at2 f99 f68"/>
              <a:gd name="f103" fmla="val f101"/>
              <a:gd name="f104" fmla="+- f102 f1 0"/>
              <a:gd name="f105" fmla="+- 0 0 f103"/>
              <a:gd name="f106" fmla="*/ f104 f8 1"/>
              <a:gd name="f107" fmla="*/ f105 f0 1"/>
              <a:gd name="f108" fmla="*/ f106 1 f0"/>
              <a:gd name="f109" fmla="*/ f107 1 f8"/>
              <a:gd name="f110" fmla="+- 0 0 f108"/>
              <a:gd name="f111" fmla="+- f109 0 f1"/>
              <a:gd name="f112" fmla="val f110"/>
              <a:gd name="f113" fmla="+- 0 0 f112"/>
              <a:gd name="f114" fmla="+- 0 0 f111"/>
              <a:gd name="f115" fmla="+- f2 f111 0"/>
              <a:gd name="f116" fmla="*/ f113 f0 1"/>
              <a:gd name="f117" fmla="*/ f116 1 f8"/>
              <a:gd name="f118" fmla="+- f117 0 f1"/>
              <a:gd name="f119" fmla="+- f2 0 f118"/>
              <a:gd name="f120" fmla="+- f118 0 f1"/>
              <a:gd name="f121" fmla="+- f1 f118 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88" y="f38"/>
              </a:cxn>
              <a:cxn ang="f31">
                <a:pos x="f65" y="f42"/>
              </a:cxn>
              <a:cxn ang="f31">
                <a:pos x="f91" y="f64"/>
              </a:cxn>
              <a:cxn ang="f31">
                <a:pos x="f69" y="f42"/>
              </a:cxn>
              <a:cxn ang="f32">
                <a:pos x="f92" y="f64"/>
              </a:cxn>
            </a:cxnLst>
            <a:rect l="f38" t="f38" r="f41" b="f42"/>
            <a:pathLst>
              <a:path stroke="0">
                <a:moveTo>
                  <a:pt x="f69" y="f42"/>
                </a:moveTo>
                <a:lnTo>
                  <a:pt x="f91" y="f64"/>
                </a:lnTo>
                <a:lnTo>
                  <a:pt x="f87" y="f64"/>
                </a:lnTo>
                <a:arcTo wR="f73" hR="f46" stAng="f115" swAng="f114"/>
                <a:lnTo>
                  <a:pt x="f77" y="f38"/>
                </a:lnTo>
                <a:arcTo wR="f73" hR="f46" stAng="f2" swAng="f111"/>
                <a:lnTo>
                  <a:pt x="f92" y="f64"/>
                </a:lnTo>
                <a:close/>
              </a:path>
              <a:path stroke="0">
                <a:moveTo>
                  <a:pt x="f88" y="f100"/>
                </a:moveTo>
                <a:arcTo wR="f73" hR="f46" stAng="f119" swAng="f120"/>
                <a:lnTo>
                  <a:pt x="f38" y="f42"/>
                </a:lnTo>
                <a:arcTo wR="f73" hR="f46" stAng="f0" swAng="f121"/>
                <a:close/>
              </a:path>
              <a:path fill="none">
                <a:moveTo>
                  <a:pt x="f88" y="f100"/>
                </a:moveTo>
                <a:arcTo wR="f73" hR="f46" stAng="f119" swAng="f120"/>
                <a:lnTo>
                  <a:pt x="f38" y="f42"/>
                </a:lnTo>
                <a:arcTo wR="f73" hR="f46" stAng="f0" swAng="f1"/>
                <a:lnTo>
                  <a:pt x="f77" y="f38"/>
                </a:lnTo>
                <a:arcTo wR="f73" hR="f46" stAng="f2" swAng="f111"/>
                <a:lnTo>
                  <a:pt x="f92" y="f64"/>
                </a:lnTo>
                <a:lnTo>
                  <a:pt x="f69" y="f42"/>
                </a:lnTo>
                <a:lnTo>
                  <a:pt x="f91" y="f64"/>
                </a:lnTo>
                <a:lnTo>
                  <a:pt x="f87" y="f64"/>
                </a:lnTo>
                <a:arcTo wR="f73" hR="f46" stAng="f115" swAng="f114"/>
              </a:path>
            </a:pathLst>
          </a:custGeom>
          <a:solidFill>
            <a:srgbClr val="FFC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81492" tIns="40745" rIns="81492" bIns="40745" anchor="ctr" anchorCtr="1" compatLnSpc="1">
            <a:noAutofit/>
          </a:bodyPr>
          <a:lstStyle/>
          <a:p>
            <a:pPr algn="ctr"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CA" sz="1604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" name="Picture 41">
            <a:extLst>
              <a:ext uri="{FF2B5EF4-FFF2-40B4-BE49-F238E27FC236}">
                <a16:creationId xmlns:a16="http://schemas.microsoft.com/office/drawing/2014/main" id="{E2279F1D-AFAC-4750-A98C-88996D1EA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203" y="1546699"/>
            <a:ext cx="1389942" cy="15777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" descr="Image result for Ã©corce d'Ã©rable Ã  sucre">
            <a:extLst>
              <a:ext uri="{FF2B5EF4-FFF2-40B4-BE49-F238E27FC236}">
                <a16:creationId xmlns:a16="http://schemas.microsoft.com/office/drawing/2014/main" id="{F41E99E2-31B8-4EF2-AFBD-C52A3B942F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402" y="1603309"/>
            <a:ext cx="1495095" cy="1430868"/>
          </a:xfrm>
          <a:prstGeom prst="rect">
            <a:avLst/>
          </a:prstGeom>
          <a:noFill/>
          <a:ln cap="flat"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  <p:pic>
        <p:nvPicPr>
          <p:cNvPr id="15" name="Image 22">
            <a:extLst>
              <a:ext uri="{FF2B5EF4-FFF2-40B4-BE49-F238E27FC236}">
                <a16:creationId xmlns:a16="http://schemas.microsoft.com/office/drawing/2014/main" id="{FDB65BB3-022F-468B-A94A-C28AF39516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5371" y="3829995"/>
            <a:ext cx="3788887" cy="20279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Flèche : bas 26">
            <a:extLst>
              <a:ext uri="{FF2B5EF4-FFF2-40B4-BE49-F238E27FC236}">
                <a16:creationId xmlns:a16="http://schemas.microsoft.com/office/drawing/2014/main" id="{571F72F7-5BEA-4274-B94A-8E6227EAD6DE}"/>
              </a:ext>
            </a:extLst>
          </p:cNvPr>
          <p:cNvSpPr/>
          <p:nvPr/>
        </p:nvSpPr>
        <p:spPr>
          <a:xfrm>
            <a:off x="7627227" y="3869030"/>
            <a:ext cx="423088" cy="554077"/>
          </a:xfrm>
          <a:custGeom>
            <a:avLst>
              <a:gd name="f0" fmla="val 1640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81492" tIns="40745" rIns="81492" bIns="40745" anchor="ctr" anchorCtr="1" compatLnSpc="1">
            <a:noAutofit/>
          </a:bodyPr>
          <a:lstStyle/>
          <a:p>
            <a:pPr algn="ctr"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CA" sz="1604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Flèche : droite 4">
            <a:extLst>
              <a:ext uri="{FF2B5EF4-FFF2-40B4-BE49-F238E27FC236}">
                <a16:creationId xmlns:a16="http://schemas.microsoft.com/office/drawing/2014/main" id="{10F5A73C-8DCE-4021-9533-8E95BDC2B558}"/>
              </a:ext>
            </a:extLst>
          </p:cNvPr>
          <p:cNvSpPr/>
          <p:nvPr/>
        </p:nvSpPr>
        <p:spPr>
          <a:xfrm>
            <a:off x="3994929" y="2154167"/>
            <a:ext cx="1117602" cy="329152"/>
          </a:xfrm>
          <a:custGeom>
            <a:avLst>
              <a:gd name="f0" fmla="val 1874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81492" tIns="40745" rIns="81492" bIns="40745" anchor="ctr" anchorCtr="1" compatLnSpc="1">
            <a:noAutofit/>
          </a:bodyPr>
          <a:lstStyle/>
          <a:p>
            <a:pPr algn="ctr" defTabSz="4074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CA" sz="1604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>
            <a:extLst>
              <a:ext uri="{FF2B5EF4-FFF2-40B4-BE49-F238E27FC236}">
                <a16:creationId xmlns:a16="http://schemas.microsoft.com/office/drawing/2014/main" id="{896D22E8-1DCD-449F-A0C0-AD6FAB6D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43" y="71120"/>
            <a:ext cx="10109199" cy="3401975"/>
          </a:xfrm>
          <a:prstGeom prst="rect">
            <a:avLst/>
          </a:prstGeom>
        </p:spPr>
      </p:pic>
      <p:graphicFrame>
        <p:nvGraphicFramePr>
          <p:cNvPr id="7" name="Object 1">
            <a:extLst>
              <a:ext uri="{FF2B5EF4-FFF2-40B4-BE49-F238E27FC236}">
                <a16:creationId xmlns:a16="http://schemas.microsoft.com/office/drawing/2014/main" id="{50868A98-3DE4-4F87-85B5-B68300047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092448"/>
              </p:ext>
            </p:extLst>
          </p:nvPr>
        </p:nvGraphicFramePr>
        <p:xfrm>
          <a:off x="-1" y="3230880"/>
          <a:ext cx="10596563" cy="35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MestReNova" r:id="rId4" imgW="10363200" imgH="6118860" progId="">
                  <p:embed/>
                </p:oleObj>
              </mc:Choice>
              <mc:Fallback>
                <p:oleObj name="MestReNova" r:id="rId4" imgW="10363200" imgH="6118860" progId="">
                  <p:embed/>
                  <p:pic>
                    <p:nvPicPr>
                      <p:cNvPr id="4" name="Object 1">
                        <a:extLst>
                          <a:ext uri="{FF2B5EF4-FFF2-40B4-BE49-F238E27FC236}">
                            <a16:creationId xmlns:a16="http://schemas.microsoft.com/office/drawing/2014/main" id="{E0703605-508D-4905-A885-551D8441B9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3230880"/>
                        <a:ext cx="10596563" cy="3573463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D48A6A4-AFE2-4727-96EB-6E641C160646}"/>
              </a:ext>
            </a:extLst>
          </p:cNvPr>
          <p:cNvSpPr txBox="1"/>
          <p:nvPr/>
        </p:nvSpPr>
        <p:spPr>
          <a:xfrm>
            <a:off x="223520" y="49784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9CAB0-70B0-4648-A60F-91D8D1401819}"/>
              </a:ext>
            </a:extLst>
          </p:cNvPr>
          <p:cNvSpPr txBox="1"/>
          <p:nvPr/>
        </p:nvSpPr>
        <p:spPr>
          <a:xfrm>
            <a:off x="203200" y="323088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366468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9840</TotalTime>
  <Words>22</Words>
  <Application>Microsoft Office PowerPoint</Application>
  <PresentationFormat>Custom</PresentationFormat>
  <Paragraphs>8</Paragraphs>
  <Slides>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Thème Office</vt:lpstr>
      <vt:lpstr>MestReNova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Betu Kasangana</dc:creator>
  <cp:lastModifiedBy>Kasangana, Pierre</cp:lastModifiedBy>
  <cp:revision>20</cp:revision>
  <dcterms:created xsi:type="dcterms:W3CDTF">2021-06-29T18:22:40Z</dcterms:created>
  <dcterms:modified xsi:type="dcterms:W3CDTF">2022-02-22T03:14:38Z</dcterms:modified>
</cp:coreProperties>
</file>